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1" r:id="rId1"/>
    <p:sldMasterId id="2147485037" r:id="rId2"/>
    <p:sldMasterId id="2147485672" r:id="rId3"/>
  </p:sldMasterIdLst>
  <p:notesMasterIdLst>
    <p:notesMasterId r:id="rId40"/>
  </p:notesMasterIdLst>
  <p:handoutMasterIdLst>
    <p:handoutMasterId r:id="rId41"/>
  </p:handoutMasterIdLst>
  <p:sldIdLst>
    <p:sldId id="454" r:id="rId4"/>
    <p:sldId id="359" r:id="rId5"/>
    <p:sldId id="451" r:id="rId6"/>
    <p:sldId id="455" r:id="rId7"/>
    <p:sldId id="456" r:id="rId8"/>
    <p:sldId id="418" r:id="rId9"/>
    <p:sldId id="415" r:id="rId10"/>
    <p:sldId id="419" r:id="rId11"/>
    <p:sldId id="420" r:id="rId12"/>
    <p:sldId id="421" r:id="rId13"/>
    <p:sldId id="425" r:id="rId14"/>
    <p:sldId id="426" r:id="rId15"/>
    <p:sldId id="452" r:id="rId16"/>
    <p:sldId id="453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57" r:id="rId38"/>
    <p:sldId id="313" r:id="rId39"/>
  </p:sldIdLst>
  <p:sldSz cx="9144000" cy="6858000" type="screen4x3"/>
  <p:notesSz cx="7315200" cy="9601200"/>
  <p:custDataLst>
    <p:tags r:id="rId4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D82"/>
    <a:srgbClr val="404040"/>
    <a:srgbClr val="8B2682"/>
    <a:srgbClr val="AE20AE"/>
    <a:srgbClr val="FF5527"/>
    <a:srgbClr val="37C6F7"/>
    <a:srgbClr val="1CD164"/>
    <a:srgbClr val="6E267B"/>
    <a:srgbClr val="C30045"/>
    <a:srgbClr val="E05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55390" autoAdjust="0"/>
  </p:normalViewPr>
  <p:slideViewPr>
    <p:cSldViewPr snapToGrid="0">
      <p:cViewPr varScale="1">
        <p:scale>
          <a:sx n="86" d="100"/>
          <a:sy n="86" d="100"/>
        </p:scale>
        <p:origin x="3858" y="90"/>
      </p:cViewPr>
      <p:guideLst>
        <p:guide orient="horz" pos="2160"/>
        <p:guide pos="158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B8ACFA-0AAD-4CF0-BDE7-B422AED5B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BB70A-911A-49DA-A3DF-62D914498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5D531-D058-47F5-8524-5BBA1713F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5D612-E92A-4093-8BB8-393639041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BFF6AC3-A18F-43CD-866B-936A0AD1C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199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546FA1-0B09-4F51-94BE-74E313ECD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FE406-654D-4BB5-86B3-592694626C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40AB52-2D09-499E-8B72-F92B613F5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CB8647-DF1A-4E90-B123-985E7BA9A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D7667-8A19-4160-9EEE-6625797D27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E7074-91B0-4792-946D-D4F2528F7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09B153B-EC03-4448-B098-07EDBA82A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29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</a:pPr>
            <a:fld id="{CF5DB213-8396-514C-9F00-3F043D3D00E1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31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52531-0D9D-448F-9D2A-D82C57DD7C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24CB3-ED92-4F30-8FCC-6B58E3291C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4695F-F5EE-4852-B431-36D7840B20F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4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E4BB9-8999-49A5-A01F-4D27B2FC0B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2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2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6640" y="805102"/>
            <a:ext cx="5459307" cy="403050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Times"/>
              <a:ea typeface="Osaka" pitchFamily="-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FD3ED-F012-4D08-A351-43A3D8551A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7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FD3ED-F012-4D08-A351-43A3D8551A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7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15963" indent="-27463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03313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546225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1989138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4463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035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3607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179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ACEADA32-B709-4637-8A4E-8B86DB1FC03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144696" y="9121478"/>
            <a:ext cx="3170505" cy="4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 anchor="b"/>
          <a:lstStyle>
            <a:lvl1pPr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B4D43B-5136-49F7-A4D1-3370EEBEF90A}" type="slidenum">
              <a:rPr lang="en-US" altLang="en-US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dirty="0">
              <a:latin typeface="Times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FD3ED-F012-4D08-A351-43A3D8551A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15963" indent="-27463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03313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546225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1989138" indent="-219075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4463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035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3607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17938" indent="-219075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C36778F2-C169-4EA6-AD9B-8170FE17392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97612-0065-4AC8-B3DF-9164C21FB6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18" charset="0"/>
              <a:ea typeface="Osak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52531-0D9D-448F-9D2A-D82C57DD7C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219371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2834" y="1579417"/>
            <a:ext cx="7358332" cy="4124350"/>
          </a:xfrm>
        </p:spPr>
        <p:txBody>
          <a:bodyPr anchor="ctr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22A998-9A7F-4C15-8BB2-3381EBEB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6363"/>
            <a:ext cx="8870400" cy="7794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3491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2834" y="1579417"/>
            <a:ext cx="7358332" cy="4124350"/>
          </a:xfrm>
        </p:spPr>
        <p:txBody>
          <a:bodyPr anchor="b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92834" y="5729644"/>
            <a:ext cx="5486400" cy="1007586"/>
          </a:xfrm>
        </p:spPr>
        <p:txBody>
          <a:bodyPr lIns="0" tIns="108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22A998-9A7F-4C15-8BB2-3381EBEB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6363"/>
            <a:ext cx="8870400" cy="779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253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400" y="2347204"/>
            <a:ext cx="6973200" cy="13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lang="en-US" sz="30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l">
              <a:lnSpc>
                <a:spcPts val="38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3692929"/>
            <a:ext cx="6972300" cy="1017094"/>
          </a:xfrm>
          <a:prstGeom prst="rect">
            <a:avLst/>
          </a:prstGeom>
        </p:spPr>
        <p:txBody>
          <a:bodyPr lIns="0" rIns="0"/>
          <a:lstStyle>
            <a:lvl1pPr marL="0" indent="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ebdings" panose="05030102010509060703" pitchFamily="18" charset="2"/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3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A1588417-55AB-40DB-872B-C0D132FE4114}"/>
              </a:ext>
            </a:extLst>
          </p:cNvPr>
          <p:cNvSpPr>
            <a:spLocks/>
          </p:cNvSpPr>
          <p:nvPr userDrawn="1"/>
        </p:nvSpPr>
        <p:spPr bwMode="auto">
          <a:xfrm>
            <a:off x="796925" y="4059480"/>
            <a:ext cx="39830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info@cambridgeinternational.org</a:t>
            </a:r>
          </a:p>
          <a:p>
            <a:pPr>
              <a:lnSpc>
                <a:spcPts val="24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telephone +44 1223 553554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D83F60E-AE78-4AC6-AB46-EC8007A8FE27}"/>
              </a:ext>
            </a:extLst>
          </p:cNvPr>
          <p:cNvSpPr>
            <a:spLocks/>
          </p:cNvSpPr>
          <p:nvPr userDrawn="1"/>
        </p:nvSpPr>
        <p:spPr bwMode="auto">
          <a:xfrm>
            <a:off x="796925" y="2516430"/>
            <a:ext cx="73056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more!</a:t>
            </a:r>
          </a:p>
          <a:p>
            <a:r>
              <a:rPr lang="en-GB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 touch with Cambridge is easy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0493D-C1A1-4AFB-B47A-0E68BDE1B9FC}"/>
              </a:ext>
            </a:extLst>
          </p:cNvPr>
          <p:cNvSpPr txBox="1"/>
          <p:nvPr userDrawn="1"/>
        </p:nvSpPr>
        <p:spPr>
          <a:xfrm>
            <a:off x="0" y="1700065"/>
            <a:ext cx="9144000" cy="34025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9000" b="1" dirty="0">
                <a:solidFill>
                  <a:srgbClr val="8B2682"/>
                </a:solidFill>
              </a:rPr>
              <a:t>THANK 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EF3C8-BBC9-4869-A159-AFD2A6F59E1A}"/>
              </a:ext>
            </a:extLst>
          </p:cNvPr>
          <p:cNvCxnSpPr/>
          <p:nvPr userDrawn="1"/>
        </p:nvCxnSpPr>
        <p:spPr>
          <a:xfrm>
            <a:off x="1199072" y="4232005"/>
            <a:ext cx="7944928" cy="0"/>
          </a:xfrm>
          <a:prstGeom prst="line">
            <a:avLst/>
          </a:prstGeom>
          <a:ln w="76200">
            <a:solidFill>
              <a:srgbClr val="8B26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0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A1588417-55AB-40DB-872B-C0D132FE4114}"/>
              </a:ext>
            </a:extLst>
          </p:cNvPr>
          <p:cNvSpPr>
            <a:spLocks/>
          </p:cNvSpPr>
          <p:nvPr userDrawn="1"/>
        </p:nvSpPr>
        <p:spPr bwMode="auto">
          <a:xfrm>
            <a:off x="796925" y="4059480"/>
            <a:ext cx="39830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info@cambridgeinternational.org</a:t>
            </a:r>
          </a:p>
          <a:p>
            <a:pPr>
              <a:lnSpc>
                <a:spcPts val="24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telephone +44 1223 553554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D83F60E-AE78-4AC6-AB46-EC8007A8FE27}"/>
              </a:ext>
            </a:extLst>
          </p:cNvPr>
          <p:cNvSpPr>
            <a:spLocks/>
          </p:cNvSpPr>
          <p:nvPr userDrawn="1"/>
        </p:nvSpPr>
        <p:spPr bwMode="auto">
          <a:xfrm>
            <a:off x="796925" y="2516430"/>
            <a:ext cx="73056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more!</a:t>
            </a:r>
          </a:p>
          <a:p>
            <a:r>
              <a:rPr lang="en-GB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 touch with Cambridge is easy</a:t>
            </a:r>
          </a:p>
        </p:txBody>
      </p:sp>
    </p:spTree>
    <p:extLst>
      <p:ext uri="{BB962C8B-B14F-4D97-AF65-F5344CB8AC3E}">
        <p14:creationId xmlns:p14="http://schemas.microsoft.com/office/powerpoint/2010/main" val="235709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207D-96F5-450D-A51E-BFD4C695F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96" y="2971799"/>
            <a:ext cx="7904388" cy="2402133"/>
          </a:xfrm>
        </p:spPr>
        <p:txBody>
          <a:bodyPr anchor="t">
            <a:normAutofit/>
          </a:bodyPr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8D2BD-0F7E-472F-A9EA-7F351E6A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95" y="1163638"/>
            <a:ext cx="7895597" cy="165576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3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45" y="1466491"/>
            <a:ext cx="4392000" cy="52448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8B2682"/>
              </a:buClr>
              <a:defRPr lang="en-US" sz="2000" dirty="0" smtClean="0"/>
            </a:lvl1pPr>
            <a:lvl2pPr>
              <a:buClr>
                <a:srgbClr val="8B2682"/>
              </a:buCl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374" y="1466491"/>
            <a:ext cx="4392000" cy="48135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8B2682"/>
              </a:buClr>
              <a:defRPr lang="en-US" sz="2000" dirty="0" smtClean="0"/>
            </a:lvl1pPr>
            <a:lvl2pPr>
              <a:buClr>
                <a:srgbClr val="8B2682"/>
              </a:buCl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39171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45" y="1466491"/>
            <a:ext cx="3488691" cy="52534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479" y="1466491"/>
            <a:ext cx="5343895" cy="48049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600" dirty="0" smtClean="0"/>
            </a:lvl2pPr>
            <a:lvl3pPr>
              <a:defRPr lang="en-US" sz="2000" dirty="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4809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CCAE-26AC-43C2-AB5A-15BC5FEC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2195-3F61-4E60-9680-1C12B43A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5" y="1457865"/>
            <a:ext cx="8829136" cy="27777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/>
            </a:lvl3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35731-3651-41BB-A8BB-EE02757DFF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700" y="4425351"/>
            <a:ext cx="8648700" cy="18373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6024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and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CCAE-26AC-43C2-AB5A-15BC5FEC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2195-3F61-4E60-9680-1C12B43A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5" y="1457865"/>
            <a:ext cx="8829136" cy="27777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/>
            </a:lvl3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35731-3651-41BB-A8BB-EE02757DFF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700" y="4425350"/>
            <a:ext cx="2224800" cy="222561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A913D-AA74-44A9-9B48-40DC7B3C5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1501" y="4313808"/>
            <a:ext cx="6423900" cy="19575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>
                <a:solidFill>
                  <a:srgbClr val="55C2E6"/>
                </a:solidFill>
              </a:defRPr>
            </a:lvl1pPr>
            <a:lvl2pPr>
              <a:defRPr lang="en-US" smtClean="0"/>
            </a:lvl2pPr>
            <a:lvl3pPr>
              <a:defRPr lang="en-US" sz="2000" smtClean="0">
                <a:solidFill>
                  <a:srgbClr val="8B2682"/>
                </a:solidFill>
              </a:defRPr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2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1374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8D1416-1AC9-4276-BC16-D4B01BA8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06363"/>
            <a:ext cx="8877659" cy="77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4DFA2-5B9D-42B9-9EBE-26313319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352" y="2425700"/>
            <a:ext cx="7343623" cy="1954213"/>
          </a:xfrm>
        </p:spPr>
        <p:txBody>
          <a:bodyPr/>
          <a:lstStyle/>
          <a:p>
            <a:pPr lvl="2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8" name="Freeform 256">
            <a:extLst>
              <a:ext uri="{FF2B5EF4-FFF2-40B4-BE49-F238E27FC236}">
                <a16:creationId xmlns:a16="http://schemas.microsoft.com/office/drawing/2014/main" id="{CB2A70C2-79BC-4F16-BF25-F3395D9C2DA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5438" y="1357313"/>
            <a:ext cx="1181100" cy="1090612"/>
          </a:xfrm>
          <a:custGeom>
            <a:avLst/>
            <a:gdLst>
              <a:gd name="T0" fmla="*/ 2147483646 w 808"/>
              <a:gd name="T1" fmla="*/ 2147483646 h 746"/>
              <a:gd name="T2" fmla="*/ 0 w 808"/>
              <a:gd name="T3" fmla="*/ 2147483646 h 746"/>
              <a:gd name="T4" fmla="*/ 0 w 808"/>
              <a:gd name="T5" fmla="*/ 2147483646 h 746"/>
              <a:gd name="T6" fmla="*/ 2147483646 w 808"/>
              <a:gd name="T7" fmla="*/ 2147483646 h 746"/>
              <a:gd name="T8" fmla="*/ 2147483646 w 808"/>
              <a:gd name="T9" fmla="*/ 2147483646 h 746"/>
              <a:gd name="T10" fmla="*/ 2147483646 w 808"/>
              <a:gd name="T11" fmla="*/ 2147483646 h 746"/>
              <a:gd name="T12" fmla="*/ 2147483646 w 808"/>
              <a:gd name="T13" fmla="*/ 2147483646 h 746"/>
              <a:gd name="T14" fmla="*/ 2147483646 w 808"/>
              <a:gd name="T15" fmla="*/ 2147483646 h 746"/>
              <a:gd name="T16" fmla="*/ 2147483646 w 808"/>
              <a:gd name="T17" fmla="*/ 2147483646 h 746"/>
              <a:gd name="T18" fmla="*/ 2147483646 w 808"/>
              <a:gd name="T19" fmla="*/ 2147483646 h 746"/>
              <a:gd name="T20" fmla="*/ 2147483646 w 808"/>
              <a:gd name="T21" fmla="*/ 0 h 746"/>
              <a:gd name="T22" fmla="*/ 2147483646 w 808"/>
              <a:gd name="T23" fmla="*/ 2147483646 h 746"/>
              <a:gd name="T24" fmla="*/ 2147483646 w 808"/>
              <a:gd name="T25" fmla="*/ 2147483646 h 746"/>
              <a:gd name="T26" fmla="*/ 2147483646 w 808"/>
              <a:gd name="T27" fmla="*/ 2147483646 h 746"/>
              <a:gd name="T28" fmla="*/ 2147483646 w 808"/>
              <a:gd name="T29" fmla="*/ 2147483646 h 746"/>
              <a:gd name="T30" fmla="*/ 2147483646 w 808"/>
              <a:gd name="T31" fmla="*/ 2147483646 h 746"/>
              <a:gd name="T32" fmla="*/ 2147483646 w 808"/>
              <a:gd name="T33" fmla="*/ 2147483646 h 746"/>
              <a:gd name="T34" fmla="*/ 2147483646 w 808"/>
              <a:gd name="T35" fmla="*/ 2147483646 h 746"/>
              <a:gd name="T36" fmla="*/ 2147483646 w 808"/>
              <a:gd name="T37" fmla="*/ 2147483646 h 746"/>
              <a:gd name="T38" fmla="*/ 2147483646 w 808"/>
              <a:gd name="T39" fmla="*/ 2147483646 h 746"/>
              <a:gd name="T40" fmla="*/ 2147483646 w 808"/>
              <a:gd name="T41" fmla="*/ 2147483646 h 746"/>
              <a:gd name="T42" fmla="*/ 2147483646 w 808"/>
              <a:gd name="T43" fmla="*/ 2147483646 h 746"/>
              <a:gd name="T44" fmla="*/ 2147483646 w 808"/>
              <a:gd name="T45" fmla="*/ 2147483646 h 746"/>
              <a:gd name="T46" fmla="*/ 2147483646 w 808"/>
              <a:gd name="T47" fmla="*/ 2147483646 h 746"/>
              <a:gd name="T48" fmla="*/ 2147483646 w 808"/>
              <a:gd name="T49" fmla="*/ 2147483646 h 746"/>
              <a:gd name="T50" fmla="*/ 2147483646 w 808"/>
              <a:gd name="T51" fmla="*/ 2147483646 h 746"/>
              <a:gd name="T52" fmla="*/ 2147483646 w 808"/>
              <a:gd name="T53" fmla="*/ 2147483646 h 746"/>
              <a:gd name="T54" fmla="*/ 2147483646 w 808"/>
              <a:gd name="T55" fmla="*/ 2147483646 h 746"/>
              <a:gd name="T56" fmla="*/ 2147483646 w 808"/>
              <a:gd name="T57" fmla="*/ 2147483646 h 746"/>
              <a:gd name="T58" fmla="*/ 2147483646 w 808"/>
              <a:gd name="T59" fmla="*/ 2147483646 h 746"/>
              <a:gd name="T60" fmla="*/ 2147483646 w 808"/>
              <a:gd name="T61" fmla="*/ 2147483646 h 746"/>
              <a:gd name="T62" fmla="*/ 2147483646 w 808"/>
              <a:gd name="T63" fmla="*/ 0 h 746"/>
              <a:gd name="T64" fmla="*/ 2147483646 w 808"/>
              <a:gd name="T65" fmla="*/ 2147483646 h 746"/>
              <a:gd name="T66" fmla="*/ 2147483646 w 808"/>
              <a:gd name="T67" fmla="*/ 2147483646 h 746"/>
              <a:gd name="T68" fmla="*/ 2147483646 w 808"/>
              <a:gd name="T69" fmla="*/ 2147483646 h 746"/>
              <a:gd name="T70" fmla="*/ 2147483646 w 808"/>
              <a:gd name="T71" fmla="*/ 2147483646 h 746"/>
              <a:gd name="T72" fmla="*/ 2147483646 w 808"/>
              <a:gd name="T73" fmla="*/ 2147483646 h 746"/>
              <a:gd name="T74" fmla="*/ 2147483646 w 808"/>
              <a:gd name="T75" fmla="*/ 2147483646 h 746"/>
              <a:gd name="T76" fmla="*/ 2147483646 w 808"/>
              <a:gd name="T77" fmla="*/ 2147483646 h 746"/>
              <a:gd name="T78" fmla="*/ 2147483646 w 808"/>
              <a:gd name="T79" fmla="*/ 2147483646 h 746"/>
              <a:gd name="T80" fmla="*/ 2147483646 w 808"/>
              <a:gd name="T81" fmla="*/ 2147483646 h 746"/>
              <a:gd name="T82" fmla="*/ 2147483646 w 808"/>
              <a:gd name="T83" fmla="*/ 2147483646 h 7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8" h="746">
                <a:moveTo>
                  <a:pt x="300" y="422"/>
                </a:moveTo>
                <a:lnTo>
                  <a:pt x="300" y="746"/>
                </a:lnTo>
                <a:lnTo>
                  <a:pt x="0" y="746"/>
                </a:lnTo>
                <a:lnTo>
                  <a:pt x="0" y="490"/>
                </a:lnTo>
                <a:lnTo>
                  <a:pt x="0" y="440"/>
                </a:lnTo>
                <a:lnTo>
                  <a:pt x="2" y="392"/>
                </a:lnTo>
                <a:lnTo>
                  <a:pt x="6" y="350"/>
                </a:lnTo>
                <a:lnTo>
                  <a:pt x="12" y="310"/>
                </a:lnTo>
                <a:lnTo>
                  <a:pt x="20" y="274"/>
                </a:lnTo>
                <a:lnTo>
                  <a:pt x="28" y="242"/>
                </a:lnTo>
                <a:lnTo>
                  <a:pt x="38" y="212"/>
                </a:lnTo>
                <a:lnTo>
                  <a:pt x="50" y="188"/>
                </a:lnTo>
                <a:lnTo>
                  <a:pt x="66" y="158"/>
                </a:lnTo>
                <a:lnTo>
                  <a:pt x="86" y="130"/>
                </a:lnTo>
                <a:lnTo>
                  <a:pt x="110" y="104"/>
                </a:lnTo>
                <a:lnTo>
                  <a:pt x="134" y="78"/>
                </a:lnTo>
                <a:lnTo>
                  <a:pt x="160" y="56"/>
                </a:lnTo>
                <a:lnTo>
                  <a:pt x="190" y="36"/>
                </a:lnTo>
                <a:lnTo>
                  <a:pt x="222" y="16"/>
                </a:lnTo>
                <a:lnTo>
                  <a:pt x="256" y="0"/>
                </a:lnTo>
                <a:lnTo>
                  <a:pt x="324" y="108"/>
                </a:lnTo>
                <a:lnTo>
                  <a:pt x="304" y="118"/>
                </a:lnTo>
                <a:lnTo>
                  <a:pt x="284" y="128"/>
                </a:lnTo>
                <a:lnTo>
                  <a:pt x="266" y="140"/>
                </a:lnTo>
                <a:lnTo>
                  <a:pt x="250" y="154"/>
                </a:lnTo>
                <a:lnTo>
                  <a:pt x="236" y="166"/>
                </a:lnTo>
                <a:lnTo>
                  <a:pt x="222" y="182"/>
                </a:lnTo>
                <a:lnTo>
                  <a:pt x="210" y="198"/>
                </a:lnTo>
                <a:lnTo>
                  <a:pt x="198" y="216"/>
                </a:lnTo>
                <a:lnTo>
                  <a:pt x="190" y="234"/>
                </a:lnTo>
                <a:lnTo>
                  <a:pt x="180" y="254"/>
                </a:lnTo>
                <a:lnTo>
                  <a:pt x="174" y="278"/>
                </a:lnTo>
                <a:lnTo>
                  <a:pt x="168" y="302"/>
                </a:lnTo>
                <a:lnTo>
                  <a:pt x="162" y="328"/>
                </a:lnTo>
                <a:lnTo>
                  <a:pt x="158" y="358"/>
                </a:lnTo>
                <a:lnTo>
                  <a:pt x="156" y="388"/>
                </a:lnTo>
                <a:lnTo>
                  <a:pt x="154" y="422"/>
                </a:lnTo>
                <a:lnTo>
                  <a:pt x="300" y="422"/>
                </a:lnTo>
                <a:close/>
                <a:moveTo>
                  <a:pt x="782" y="422"/>
                </a:moveTo>
                <a:lnTo>
                  <a:pt x="782" y="746"/>
                </a:lnTo>
                <a:lnTo>
                  <a:pt x="482" y="746"/>
                </a:lnTo>
                <a:lnTo>
                  <a:pt x="482" y="490"/>
                </a:lnTo>
                <a:lnTo>
                  <a:pt x="482" y="440"/>
                </a:lnTo>
                <a:lnTo>
                  <a:pt x="486" y="392"/>
                </a:lnTo>
                <a:lnTo>
                  <a:pt x="488" y="350"/>
                </a:lnTo>
                <a:lnTo>
                  <a:pt x="494" y="310"/>
                </a:lnTo>
                <a:lnTo>
                  <a:pt x="502" y="274"/>
                </a:lnTo>
                <a:lnTo>
                  <a:pt x="510" y="242"/>
                </a:lnTo>
                <a:lnTo>
                  <a:pt x="520" y="212"/>
                </a:lnTo>
                <a:lnTo>
                  <a:pt x="532" y="188"/>
                </a:lnTo>
                <a:lnTo>
                  <a:pt x="550" y="158"/>
                </a:lnTo>
                <a:lnTo>
                  <a:pt x="570" y="130"/>
                </a:lnTo>
                <a:lnTo>
                  <a:pt x="592" y="104"/>
                </a:lnTo>
                <a:lnTo>
                  <a:pt x="616" y="78"/>
                </a:lnTo>
                <a:lnTo>
                  <a:pt x="644" y="56"/>
                </a:lnTo>
                <a:lnTo>
                  <a:pt x="672" y="36"/>
                </a:lnTo>
                <a:lnTo>
                  <a:pt x="704" y="16"/>
                </a:lnTo>
                <a:lnTo>
                  <a:pt x="738" y="0"/>
                </a:lnTo>
                <a:lnTo>
                  <a:pt x="808" y="108"/>
                </a:lnTo>
                <a:lnTo>
                  <a:pt x="786" y="118"/>
                </a:lnTo>
                <a:lnTo>
                  <a:pt x="768" y="128"/>
                </a:lnTo>
                <a:lnTo>
                  <a:pt x="750" y="140"/>
                </a:lnTo>
                <a:lnTo>
                  <a:pt x="732" y="154"/>
                </a:lnTo>
                <a:lnTo>
                  <a:pt x="718" y="166"/>
                </a:lnTo>
                <a:lnTo>
                  <a:pt x="704" y="182"/>
                </a:lnTo>
                <a:lnTo>
                  <a:pt x="692" y="198"/>
                </a:lnTo>
                <a:lnTo>
                  <a:pt x="682" y="216"/>
                </a:lnTo>
                <a:lnTo>
                  <a:pt x="672" y="234"/>
                </a:lnTo>
                <a:lnTo>
                  <a:pt x="664" y="254"/>
                </a:lnTo>
                <a:lnTo>
                  <a:pt x="656" y="278"/>
                </a:lnTo>
                <a:lnTo>
                  <a:pt x="650" y="302"/>
                </a:lnTo>
                <a:lnTo>
                  <a:pt x="644" y="328"/>
                </a:lnTo>
                <a:lnTo>
                  <a:pt x="640" y="358"/>
                </a:lnTo>
                <a:lnTo>
                  <a:pt x="638" y="388"/>
                </a:lnTo>
                <a:lnTo>
                  <a:pt x="636" y="422"/>
                </a:lnTo>
                <a:lnTo>
                  <a:pt x="782" y="422"/>
                </a:lnTo>
                <a:close/>
              </a:path>
            </a:pathLst>
          </a:custGeom>
          <a:solidFill>
            <a:srgbClr val="8B2682">
              <a:alpha val="16862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257">
            <a:extLst>
              <a:ext uri="{FF2B5EF4-FFF2-40B4-BE49-F238E27FC236}">
                <a16:creationId xmlns:a16="http://schemas.microsoft.com/office/drawing/2014/main" id="{BE9646E3-8A02-40EE-9C78-AF7BEF19CDF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0875" y="4379913"/>
            <a:ext cx="1181100" cy="1090612"/>
          </a:xfrm>
          <a:custGeom>
            <a:avLst/>
            <a:gdLst>
              <a:gd name="T0" fmla="*/ 2147483646 w 808"/>
              <a:gd name="T1" fmla="*/ 0 h 746"/>
              <a:gd name="T2" fmla="*/ 2147483646 w 808"/>
              <a:gd name="T3" fmla="*/ 2147483646 h 746"/>
              <a:gd name="T4" fmla="*/ 2147483646 w 808"/>
              <a:gd name="T5" fmla="*/ 2147483646 h 746"/>
              <a:gd name="T6" fmla="*/ 2147483646 w 808"/>
              <a:gd name="T7" fmla="*/ 2147483646 h 746"/>
              <a:gd name="T8" fmla="*/ 2147483646 w 808"/>
              <a:gd name="T9" fmla="*/ 2147483646 h 746"/>
              <a:gd name="T10" fmla="*/ 2147483646 w 808"/>
              <a:gd name="T11" fmla="*/ 2147483646 h 746"/>
              <a:gd name="T12" fmla="*/ 2147483646 w 808"/>
              <a:gd name="T13" fmla="*/ 2147483646 h 746"/>
              <a:gd name="T14" fmla="*/ 2147483646 w 808"/>
              <a:gd name="T15" fmla="*/ 2147483646 h 746"/>
              <a:gd name="T16" fmla="*/ 2147483646 w 808"/>
              <a:gd name="T17" fmla="*/ 2147483646 h 746"/>
              <a:gd name="T18" fmla="*/ 2147483646 w 808"/>
              <a:gd name="T19" fmla="*/ 2147483646 h 746"/>
              <a:gd name="T20" fmla="*/ 2147483646 w 808"/>
              <a:gd name="T21" fmla="*/ 2147483646 h 746"/>
              <a:gd name="T22" fmla="*/ 0 w 808"/>
              <a:gd name="T23" fmla="*/ 2147483646 h 746"/>
              <a:gd name="T24" fmla="*/ 2147483646 w 808"/>
              <a:gd name="T25" fmla="*/ 2147483646 h 746"/>
              <a:gd name="T26" fmla="*/ 2147483646 w 808"/>
              <a:gd name="T27" fmla="*/ 2147483646 h 746"/>
              <a:gd name="T28" fmla="*/ 2147483646 w 808"/>
              <a:gd name="T29" fmla="*/ 2147483646 h 746"/>
              <a:gd name="T30" fmla="*/ 2147483646 w 808"/>
              <a:gd name="T31" fmla="*/ 2147483646 h 746"/>
              <a:gd name="T32" fmla="*/ 2147483646 w 808"/>
              <a:gd name="T33" fmla="*/ 2147483646 h 746"/>
              <a:gd name="T34" fmla="*/ 2147483646 w 808"/>
              <a:gd name="T35" fmla="*/ 2147483646 h 746"/>
              <a:gd name="T36" fmla="*/ 2147483646 w 808"/>
              <a:gd name="T37" fmla="*/ 2147483646 h 746"/>
              <a:gd name="T38" fmla="*/ 2147483646 w 808"/>
              <a:gd name="T39" fmla="*/ 2147483646 h 746"/>
              <a:gd name="T40" fmla="*/ 2147483646 w 808"/>
              <a:gd name="T41" fmla="*/ 2147483646 h 746"/>
              <a:gd name="T42" fmla="*/ 2147483646 w 808"/>
              <a:gd name="T43" fmla="*/ 0 h 746"/>
              <a:gd name="T44" fmla="*/ 2147483646 w 808"/>
              <a:gd name="T45" fmla="*/ 2147483646 h 746"/>
              <a:gd name="T46" fmla="*/ 2147483646 w 808"/>
              <a:gd name="T47" fmla="*/ 2147483646 h 746"/>
              <a:gd name="T48" fmla="*/ 2147483646 w 808"/>
              <a:gd name="T49" fmla="*/ 2147483646 h 746"/>
              <a:gd name="T50" fmla="*/ 2147483646 w 808"/>
              <a:gd name="T51" fmla="*/ 2147483646 h 746"/>
              <a:gd name="T52" fmla="*/ 2147483646 w 808"/>
              <a:gd name="T53" fmla="*/ 2147483646 h 746"/>
              <a:gd name="T54" fmla="*/ 2147483646 w 808"/>
              <a:gd name="T55" fmla="*/ 2147483646 h 746"/>
              <a:gd name="T56" fmla="*/ 2147483646 w 808"/>
              <a:gd name="T57" fmla="*/ 2147483646 h 746"/>
              <a:gd name="T58" fmla="*/ 2147483646 w 808"/>
              <a:gd name="T59" fmla="*/ 2147483646 h 746"/>
              <a:gd name="T60" fmla="*/ 2147483646 w 808"/>
              <a:gd name="T61" fmla="*/ 2147483646 h 746"/>
              <a:gd name="T62" fmla="*/ 2147483646 w 808"/>
              <a:gd name="T63" fmla="*/ 2147483646 h 746"/>
              <a:gd name="T64" fmla="*/ 2147483646 w 808"/>
              <a:gd name="T65" fmla="*/ 2147483646 h 746"/>
              <a:gd name="T66" fmla="*/ 2147483646 w 808"/>
              <a:gd name="T67" fmla="*/ 2147483646 h 746"/>
              <a:gd name="T68" fmla="*/ 2147483646 w 808"/>
              <a:gd name="T69" fmla="*/ 2147483646 h 746"/>
              <a:gd name="T70" fmla="*/ 2147483646 w 808"/>
              <a:gd name="T71" fmla="*/ 2147483646 h 746"/>
              <a:gd name="T72" fmla="*/ 2147483646 w 808"/>
              <a:gd name="T73" fmla="*/ 2147483646 h 746"/>
              <a:gd name="T74" fmla="*/ 2147483646 w 808"/>
              <a:gd name="T75" fmla="*/ 2147483646 h 746"/>
              <a:gd name="T76" fmla="*/ 2147483646 w 808"/>
              <a:gd name="T77" fmla="*/ 2147483646 h 746"/>
              <a:gd name="T78" fmla="*/ 2147483646 w 808"/>
              <a:gd name="T79" fmla="*/ 2147483646 h 746"/>
              <a:gd name="T80" fmla="*/ 2147483646 w 808"/>
              <a:gd name="T81" fmla="*/ 2147483646 h 746"/>
              <a:gd name="T82" fmla="*/ 2147483646 w 808"/>
              <a:gd name="T83" fmla="*/ 2147483646 h 7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8" h="746">
                <a:moveTo>
                  <a:pt x="24" y="324"/>
                </a:moveTo>
                <a:lnTo>
                  <a:pt x="24" y="0"/>
                </a:lnTo>
                <a:lnTo>
                  <a:pt x="326" y="0"/>
                </a:lnTo>
                <a:lnTo>
                  <a:pt x="326" y="256"/>
                </a:lnTo>
                <a:lnTo>
                  <a:pt x="324" y="306"/>
                </a:lnTo>
                <a:lnTo>
                  <a:pt x="322" y="352"/>
                </a:lnTo>
                <a:lnTo>
                  <a:pt x="318" y="396"/>
                </a:lnTo>
                <a:lnTo>
                  <a:pt x="312" y="436"/>
                </a:lnTo>
                <a:lnTo>
                  <a:pt x="306" y="470"/>
                </a:lnTo>
                <a:lnTo>
                  <a:pt x="298" y="502"/>
                </a:lnTo>
                <a:lnTo>
                  <a:pt x="288" y="532"/>
                </a:lnTo>
                <a:lnTo>
                  <a:pt x="276" y="556"/>
                </a:lnTo>
                <a:lnTo>
                  <a:pt x="258" y="586"/>
                </a:lnTo>
                <a:lnTo>
                  <a:pt x="238" y="616"/>
                </a:lnTo>
                <a:lnTo>
                  <a:pt x="216" y="642"/>
                </a:lnTo>
                <a:lnTo>
                  <a:pt x="192" y="666"/>
                </a:lnTo>
                <a:lnTo>
                  <a:pt x="164" y="690"/>
                </a:lnTo>
                <a:lnTo>
                  <a:pt x="134" y="710"/>
                </a:lnTo>
                <a:lnTo>
                  <a:pt x="102" y="728"/>
                </a:lnTo>
                <a:lnTo>
                  <a:pt x="68" y="746"/>
                </a:lnTo>
                <a:lnTo>
                  <a:pt x="0" y="636"/>
                </a:lnTo>
                <a:lnTo>
                  <a:pt x="20" y="626"/>
                </a:lnTo>
                <a:lnTo>
                  <a:pt x="40" y="616"/>
                </a:lnTo>
                <a:lnTo>
                  <a:pt x="56" y="604"/>
                </a:lnTo>
                <a:lnTo>
                  <a:pt x="74" y="592"/>
                </a:lnTo>
                <a:lnTo>
                  <a:pt x="88" y="578"/>
                </a:lnTo>
                <a:lnTo>
                  <a:pt x="102" y="562"/>
                </a:lnTo>
                <a:lnTo>
                  <a:pt x="114" y="546"/>
                </a:lnTo>
                <a:lnTo>
                  <a:pt x="126" y="528"/>
                </a:lnTo>
                <a:lnTo>
                  <a:pt x="134" y="508"/>
                </a:lnTo>
                <a:lnTo>
                  <a:pt x="144" y="486"/>
                </a:lnTo>
                <a:lnTo>
                  <a:pt x="150" y="464"/>
                </a:lnTo>
                <a:lnTo>
                  <a:pt x="158" y="440"/>
                </a:lnTo>
                <a:lnTo>
                  <a:pt x="162" y="414"/>
                </a:lnTo>
                <a:lnTo>
                  <a:pt x="166" y="386"/>
                </a:lnTo>
                <a:lnTo>
                  <a:pt x="170" y="356"/>
                </a:lnTo>
                <a:lnTo>
                  <a:pt x="172" y="324"/>
                </a:lnTo>
                <a:lnTo>
                  <a:pt x="24" y="324"/>
                </a:lnTo>
                <a:close/>
                <a:moveTo>
                  <a:pt x="508" y="324"/>
                </a:moveTo>
                <a:lnTo>
                  <a:pt x="508" y="0"/>
                </a:lnTo>
                <a:lnTo>
                  <a:pt x="808" y="0"/>
                </a:lnTo>
                <a:lnTo>
                  <a:pt x="808" y="256"/>
                </a:lnTo>
                <a:lnTo>
                  <a:pt x="806" y="306"/>
                </a:lnTo>
                <a:lnTo>
                  <a:pt x="804" y="352"/>
                </a:lnTo>
                <a:lnTo>
                  <a:pt x="800" y="396"/>
                </a:lnTo>
                <a:lnTo>
                  <a:pt x="796" y="436"/>
                </a:lnTo>
                <a:lnTo>
                  <a:pt x="788" y="470"/>
                </a:lnTo>
                <a:lnTo>
                  <a:pt x="780" y="502"/>
                </a:lnTo>
                <a:lnTo>
                  <a:pt x="770" y="532"/>
                </a:lnTo>
                <a:lnTo>
                  <a:pt x="760" y="556"/>
                </a:lnTo>
                <a:lnTo>
                  <a:pt x="742" y="586"/>
                </a:lnTo>
                <a:lnTo>
                  <a:pt x="720" y="616"/>
                </a:lnTo>
                <a:lnTo>
                  <a:pt x="698" y="642"/>
                </a:lnTo>
                <a:lnTo>
                  <a:pt x="674" y="666"/>
                </a:lnTo>
                <a:lnTo>
                  <a:pt x="646" y="690"/>
                </a:lnTo>
                <a:lnTo>
                  <a:pt x="616" y="710"/>
                </a:lnTo>
                <a:lnTo>
                  <a:pt x="584" y="728"/>
                </a:lnTo>
                <a:lnTo>
                  <a:pt x="550" y="746"/>
                </a:lnTo>
                <a:lnTo>
                  <a:pt x="482" y="636"/>
                </a:lnTo>
                <a:lnTo>
                  <a:pt x="502" y="626"/>
                </a:lnTo>
                <a:lnTo>
                  <a:pt x="522" y="616"/>
                </a:lnTo>
                <a:lnTo>
                  <a:pt x="540" y="604"/>
                </a:lnTo>
                <a:lnTo>
                  <a:pt x="556" y="592"/>
                </a:lnTo>
                <a:lnTo>
                  <a:pt x="570" y="578"/>
                </a:lnTo>
                <a:lnTo>
                  <a:pt x="584" y="562"/>
                </a:lnTo>
                <a:lnTo>
                  <a:pt x="596" y="546"/>
                </a:lnTo>
                <a:lnTo>
                  <a:pt x="608" y="528"/>
                </a:lnTo>
                <a:lnTo>
                  <a:pt x="618" y="508"/>
                </a:lnTo>
                <a:lnTo>
                  <a:pt x="626" y="486"/>
                </a:lnTo>
                <a:lnTo>
                  <a:pt x="634" y="464"/>
                </a:lnTo>
                <a:lnTo>
                  <a:pt x="640" y="440"/>
                </a:lnTo>
                <a:lnTo>
                  <a:pt x="644" y="414"/>
                </a:lnTo>
                <a:lnTo>
                  <a:pt x="648" y="386"/>
                </a:lnTo>
                <a:lnTo>
                  <a:pt x="652" y="356"/>
                </a:lnTo>
                <a:lnTo>
                  <a:pt x="654" y="324"/>
                </a:lnTo>
                <a:lnTo>
                  <a:pt x="508" y="324"/>
                </a:lnTo>
                <a:close/>
              </a:path>
            </a:pathLst>
          </a:custGeom>
          <a:solidFill>
            <a:srgbClr val="8B2682">
              <a:alpha val="16862"/>
            </a:srgb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08EBECF-2DC9-4F0B-8763-8F411FC14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352" y="4379913"/>
            <a:ext cx="5993769" cy="847695"/>
          </a:xfrm>
        </p:spPr>
        <p:txBody>
          <a:bodyPr/>
          <a:lstStyle>
            <a:lvl1pPr>
              <a:defRPr>
                <a:solidFill>
                  <a:srgbClr val="55C2E6"/>
                </a:solidFill>
              </a:defRPr>
            </a:lvl1pPr>
            <a:lvl3pPr>
              <a:defRPr sz="2000">
                <a:solidFill>
                  <a:srgbClr val="8B2682"/>
                </a:solidFill>
              </a:defRPr>
            </a:lvl3pPr>
          </a:lstStyle>
          <a:p>
            <a:pPr lvl="2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01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95E08-4E9B-4FE1-9E8E-A854B7FFC010}"/>
              </a:ext>
            </a:extLst>
          </p:cNvPr>
          <p:cNvSpPr txBox="1"/>
          <p:nvPr userDrawn="1"/>
        </p:nvSpPr>
        <p:spPr>
          <a:xfrm>
            <a:off x="2708032" y="2157267"/>
            <a:ext cx="6901961" cy="43390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GB" sz="6000" b="1" dirty="0">
                <a:solidFill>
                  <a:srgbClr val="8B2682"/>
                </a:solidFill>
              </a:rPr>
              <a:t>Any 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031093-4EF4-4C99-9BF6-855A7F1DAF4B}"/>
              </a:ext>
            </a:extLst>
          </p:cNvPr>
          <p:cNvSpPr/>
          <p:nvPr userDrawn="1"/>
        </p:nvSpPr>
        <p:spPr>
          <a:xfrm>
            <a:off x="142377" y="-1000001"/>
            <a:ext cx="490440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0" b="1" dirty="0">
                <a:ln>
                  <a:solidFill>
                    <a:srgbClr val="8B2682"/>
                  </a:solidFill>
                </a:ln>
                <a:solidFill>
                  <a:schemeClr val="bg1"/>
                </a:solidFill>
              </a:rPr>
              <a:t>?</a:t>
            </a:r>
            <a:endParaRPr lang="en-GB" sz="45000" dirty="0">
              <a:ln>
                <a:solidFill>
                  <a:srgbClr val="8B268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69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56168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46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6F3835D-562A-41A4-ACA8-1AF28EEBB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265" y="1457864"/>
            <a:ext cx="8829136" cy="46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015DD-E347-40B9-9FEF-2008B01BA171}"/>
              </a:ext>
            </a:extLst>
          </p:cNvPr>
          <p:cNvSpPr/>
          <p:nvPr userDrawn="1"/>
        </p:nvSpPr>
        <p:spPr>
          <a:xfrm flipV="1">
            <a:off x="0" y="0"/>
            <a:ext cx="9144000" cy="993775"/>
          </a:xfrm>
          <a:prstGeom prst="rect">
            <a:avLst/>
          </a:prstGeom>
          <a:solidFill>
            <a:srgbClr val="8B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1029" name="Title Placeholder 19">
            <a:extLst>
              <a:ext uri="{FF2B5EF4-FFF2-40B4-BE49-F238E27FC236}">
                <a16:creationId xmlns:a16="http://schemas.microsoft.com/office/drawing/2014/main" id="{474F0CE8-5D4C-4488-BE45-2E2043BBA7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1449" y="106363"/>
            <a:ext cx="88690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6413500"/>
            <a:ext cx="14859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87" r:id="rId7"/>
    <p:sldLayoutId id="2147485668" r:id="rId8"/>
    <p:sldLayoutId id="2147485669" r:id="rId9"/>
    <p:sldLayoutId id="2147485670" r:id="rId10"/>
    <p:sldLayoutId id="214748567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9pPr>
    </p:titleStyle>
    <p:bodyStyle>
      <a:lvl1pPr marL="361950" indent="-361950" algn="l" rtl="0" eaLnBrk="0" fontAlgn="base" hangingPunct="0">
        <a:spcBef>
          <a:spcPts val="900"/>
        </a:spcBef>
        <a:spcAft>
          <a:spcPts val="0"/>
        </a:spcAft>
        <a:buClr>
          <a:srgbClr val="8B2682"/>
        </a:buClr>
        <a:buFont typeface="Webdings" panose="05030102010509060703" pitchFamily="18" charset="2"/>
        <a:buChar char="4"/>
        <a:defRPr lang="en-US" sz="2400" dirty="0" smtClean="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638175" indent="-361950" algn="l" rtl="0" eaLnBrk="0" fontAlgn="base" hangingPunct="0">
        <a:spcBef>
          <a:spcPct val="30000"/>
        </a:spcBef>
        <a:spcAft>
          <a:spcPct val="0"/>
        </a:spcAft>
        <a:buClr>
          <a:srgbClr val="8B2682"/>
        </a:buClr>
        <a:buFont typeface="Webdings" panose="05030102010509060703" pitchFamily="18" charset="2"/>
        <a:buChar char=""/>
        <a:defRPr sz="20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03188" indent="0" algn="l" rtl="0" eaLnBrk="0" fontAlgn="base" hangingPunct="0">
        <a:spcBef>
          <a:spcPct val="30000"/>
        </a:spcBef>
        <a:spcAft>
          <a:spcPts val="900"/>
        </a:spcAft>
        <a:buClr>
          <a:srgbClr val="55C2E6"/>
        </a:buClr>
        <a:buFont typeface="Webdings" panose="05030102010509060703" pitchFamily="18" charset="2"/>
        <a:buNone/>
        <a:tabLst/>
        <a:defRPr sz="2400">
          <a:solidFill>
            <a:srgbClr val="404040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03188" indent="0" algn="l" rtl="0" eaLnBrk="0" fontAlgn="base" hangingPunct="0">
        <a:spcBef>
          <a:spcPct val="30000"/>
        </a:spcBef>
        <a:spcAft>
          <a:spcPct val="0"/>
        </a:spcAft>
        <a:buClr>
          <a:srgbClr val="55C2E6"/>
        </a:buClr>
        <a:buFont typeface="Webdings" panose="05030102010509060703" pitchFamily="18" charset="2"/>
        <a:buNone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862013" indent="-228600" algn="l" defTabSz="931863" rtl="0" eaLnBrk="0" fontAlgn="base" hangingPunct="0">
        <a:spcBef>
          <a:spcPct val="30000"/>
        </a:spcBef>
        <a:spcAft>
          <a:spcPct val="0"/>
        </a:spcAft>
        <a:buClr>
          <a:srgbClr val="55C2E6"/>
        </a:buClr>
        <a:buFont typeface="Webdings" panose="05030102010509060703" pitchFamily="18" charset="2"/>
        <a:buChar char=""/>
        <a:tabLst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11249"/>
            <a:ext cx="9144000" cy="0"/>
          </a:xfrm>
          <a:prstGeom prst="line">
            <a:avLst/>
          </a:prstGeom>
          <a:ln w="28575">
            <a:solidFill>
              <a:srgbClr val="8C1D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49250"/>
            <a:ext cx="27066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441"/>
            <a:ext cx="9144000" cy="83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688" r:id="rId2"/>
    <p:sldLayoutId id="214748555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2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392DA-8CB4-44BD-9BBF-6A3F1FD7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E69E-BE52-43EE-A7DF-CACDA20B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international.org/school-support-hu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/>
          <p:cNvSpPr>
            <a:spLocks noChangeArrowheads="1"/>
          </p:cNvSpPr>
          <p:nvPr/>
        </p:nvSpPr>
        <p:spPr bwMode="auto">
          <a:xfrm>
            <a:off x="5435600" y="2997200"/>
            <a:ext cx="31448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70000" rIns="27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>
              <a:spcBef>
                <a:spcPct val="30000"/>
              </a:spcBef>
              <a:buClr>
                <a:srgbClr val="BBE0E3"/>
              </a:buClr>
              <a:buFont typeface="Webdings" charset="2"/>
              <a:buNone/>
            </a:pPr>
            <a:endParaRPr lang="en-GB" altLang="en-US" sz="1600" dirty="0">
              <a:solidFill>
                <a:srgbClr val="6E267B"/>
              </a:solidFill>
              <a:ea typeface="ＭＳ Ｐゴシック" charset="-128"/>
            </a:endParaRPr>
          </a:p>
        </p:txBody>
      </p:sp>
      <p:sp>
        <p:nvSpPr>
          <p:cNvPr id="4098" name="Rectangle 11"/>
          <p:cNvSpPr>
            <a:spLocks/>
          </p:cNvSpPr>
          <p:nvPr/>
        </p:nvSpPr>
        <p:spPr bwMode="auto">
          <a:xfrm>
            <a:off x="4427984" y="2110805"/>
            <a:ext cx="4537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rgbClr val="BBE0E3"/>
              </a:buClr>
              <a:buFont typeface="Webdings" charset="2"/>
              <a:buNone/>
            </a:pPr>
            <a:endParaRPr lang="en-GB" altLang="en-US" sz="2000" dirty="0">
              <a:solidFill>
                <a:srgbClr val="6E267B"/>
              </a:solidFill>
              <a:ea typeface="ＭＳ Ｐゴシック" charset="-128"/>
            </a:endParaRPr>
          </a:p>
        </p:txBody>
      </p:sp>
      <p:sp>
        <p:nvSpPr>
          <p:cNvPr id="4099" name="Rectangle 12"/>
          <p:cNvSpPr>
            <a:spLocks/>
          </p:cNvSpPr>
          <p:nvPr/>
        </p:nvSpPr>
        <p:spPr bwMode="auto">
          <a:xfrm>
            <a:off x="4847841" y="2389399"/>
            <a:ext cx="4320356" cy="5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6E267B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313" y="2326148"/>
            <a:ext cx="6973200" cy="1346400"/>
          </a:xfrm>
        </p:spPr>
        <p:txBody>
          <a:bodyPr/>
          <a:lstStyle/>
          <a:p>
            <a:br>
              <a:rPr lang="en-GB" altLang="en-US" sz="3200" dirty="0">
                <a:solidFill>
                  <a:srgbClr val="6E267B"/>
                </a:solidFill>
                <a:ea typeface="ＭＳ Ｐゴシック" charset="-128"/>
              </a:rPr>
            </a:br>
            <a:br>
              <a:rPr lang="en-GB" altLang="en-US" sz="3200" dirty="0">
                <a:solidFill>
                  <a:srgbClr val="6E267B"/>
                </a:solidFill>
                <a:ea typeface="ＭＳ Ｐゴシック" charset="-128"/>
              </a:rPr>
            </a:br>
            <a:r>
              <a:rPr lang="en-GB" altLang="en-US" dirty="0">
                <a:solidFill>
                  <a:srgbClr val="8C1D82"/>
                </a:solidFill>
              </a:rPr>
              <a:t>Introductory training</a:t>
            </a:r>
            <a:br>
              <a:rPr lang="en-GB" altLang="en-US" dirty="0">
                <a:solidFill>
                  <a:srgbClr val="8C1D82"/>
                </a:solidFill>
              </a:rPr>
            </a:br>
            <a:r>
              <a:rPr lang="en-GB" altLang="en-US" dirty="0">
                <a:solidFill>
                  <a:srgbClr val="8C1D82"/>
                </a:solidFill>
              </a:rPr>
              <a:t>[Qualification name, syllabus title and code (in brackets)]</a:t>
            </a:r>
            <a:br>
              <a:rPr lang="en-GB" altLang="en-US" dirty="0">
                <a:solidFill>
                  <a:srgbClr val="8C1D82"/>
                </a:solidFill>
              </a:rPr>
            </a:br>
            <a:r>
              <a:rPr lang="en-GB" altLang="en-US" dirty="0">
                <a:solidFill>
                  <a:srgbClr val="8C1D82"/>
                </a:solidFill>
              </a:rPr>
              <a:t>Day 1</a:t>
            </a:r>
            <a:br>
              <a:rPr lang="en-GB" altLang="en-US" sz="3200" dirty="0">
                <a:solidFill>
                  <a:srgbClr val="6E267B"/>
                </a:solidFill>
                <a:ea typeface="ＭＳ Ｐゴシック" charset="-128"/>
              </a:rPr>
            </a:br>
            <a:r>
              <a:rPr lang="en-GB" altLang="en-US" sz="2000" dirty="0">
                <a:solidFill>
                  <a:srgbClr val="FF0000"/>
                </a:solidFill>
                <a:ea typeface="ＭＳ Ｐゴシック" charset="-128"/>
              </a:rPr>
              <a:t>[If you are writing IGCSE courses, please add both codes for A*-E and </a:t>
            </a:r>
            <a:r>
              <a:rPr lang="en-GB" altLang="en-US" sz="2000">
                <a:solidFill>
                  <a:srgbClr val="FF0000"/>
                </a:solidFill>
                <a:ea typeface="ＭＳ Ｐゴシック" charset="-128"/>
              </a:rPr>
              <a:t>9-1 e</a:t>
            </a:r>
            <a:r>
              <a:rPr lang="en-GB" altLang="en-US" sz="2000" dirty="0">
                <a:solidFill>
                  <a:srgbClr val="FF0000"/>
                </a:solidFill>
                <a:ea typeface="ＭＳ Ｐゴシック" charset="-128"/>
              </a:rPr>
              <a:t>.g. IGCSE™ Computer Science (0478/0984). Do not include O-levels]</a:t>
            </a:r>
            <a:br>
              <a:rPr lang="en-GB" altLang="en-US" sz="3200" dirty="0">
                <a:solidFill>
                  <a:srgbClr val="6E267B"/>
                </a:solidFill>
                <a:ea typeface="ＭＳ Ｐゴシック" charset="-128"/>
              </a:rPr>
            </a:br>
            <a:endParaRPr lang="en-GB" dirty="0">
              <a:solidFill>
                <a:srgbClr val="6E2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2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Activity 1 – answers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rgbClr val="FF0000"/>
                </a:solidFill>
              </a:rPr>
              <a:t>Use these slides to put the answers to the quiz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rgbClr val="FF0000"/>
                </a:solidFill>
              </a:rPr>
              <a:t>Next answer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rgbClr val="FF0000"/>
                </a:solidFill>
              </a:rPr>
              <a:t>And so on …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rgbClr val="FF0000"/>
                </a:solidFill>
              </a:rPr>
              <a:t>Answer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dirty="0">
                <a:solidFill>
                  <a:srgbClr val="FF0000"/>
                </a:solidFill>
              </a:rPr>
              <a:t>Answer </a:t>
            </a:r>
          </a:p>
        </p:txBody>
      </p:sp>
    </p:spTree>
    <p:extLst>
      <p:ext uri="{BB962C8B-B14F-4D97-AF65-F5344CB8AC3E}">
        <p14:creationId xmlns:p14="http://schemas.microsoft.com/office/powerpoint/2010/main" val="248521888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syllabus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Use these slides to give any additional info you think delegates may need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As this is Introductory training, please do not refer to NEW or CHANGES in the syllabus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Only add a max of four slides</a:t>
            </a:r>
          </a:p>
        </p:txBody>
      </p:sp>
    </p:spTree>
    <p:extLst>
      <p:ext uri="{BB962C8B-B14F-4D97-AF65-F5344CB8AC3E}">
        <p14:creationId xmlns:p14="http://schemas.microsoft.com/office/powerpoint/2010/main" val="106146154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syllabus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Slide for additional syllabus info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27019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syllabus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Slide for additional syllabus info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50882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syllabus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Slide for additional syllabus info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508823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Session 3 – assessing knowledge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objective of this session is to understand the knowledge required to be successful in this syllabus and how this is assessed</a:t>
            </a:r>
          </a:p>
        </p:txBody>
      </p:sp>
    </p:spTree>
    <p:extLst>
      <p:ext uri="{BB962C8B-B14F-4D97-AF65-F5344CB8AC3E}">
        <p14:creationId xmlns:p14="http://schemas.microsoft.com/office/powerpoint/2010/main" val="150979348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 2 – knowledge and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section </a:t>
            </a:r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n-GB" dirty="0"/>
              <a:t> of the syllabus</a:t>
            </a:r>
          </a:p>
          <a:p>
            <a:r>
              <a:rPr lang="en-GB" dirty="0"/>
              <a:t>The cards show the knowledge or skills required to be successful</a:t>
            </a:r>
          </a:p>
          <a:p>
            <a:r>
              <a:rPr lang="en-GB" dirty="0"/>
              <a:t>Rank the cards to show how essential this knowledge/skills area is</a:t>
            </a:r>
          </a:p>
          <a:p>
            <a:pPr lvl="1"/>
            <a:r>
              <a:rPr lang="en-GB" dirty="0"/>
              <a:t>cards may be ranked as equal and you can add your own cards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5311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Current ability and knowledge level</a:t>
            </a:r>
            <a:endParaRPr lang="en-GB" alt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Please discuss in groups:</a:t>
            </a:r>
          </a:p>
          <a:p>
            <a:pPr lvl="1"/>
            <a:r>
              <a:rPr lang="en-GB" altLang="en-US" sz="2200" dirty="0"/>
              <a:t>where you think most learners would have good previous knowledge/skills</a:t>
            </a:r>
          </a:p>
          <a:p>
            <a:pPr lvl="1"/>
            <a:r>
              <a:rPr lang="en-GB" altLang="en-US" sz="2200" dirty="0"/>
              <a:t>where they would need most support</a:t>
            </a:r>
          </a:p>
        </p:txBody>
      </p:sp>
    </p:spTree>
    <p:extLst>
      <p:ext uri="{BB962C8B-B14F-4D97-AF65-F5344CB8AC3E}">
        <p14:creationId xmlns:p14="http://schemas.microsoft.com/office/powerpoint/2010/main" val="113530648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Break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Please be back in 20 minutes</a:t>
            </a:r>
          </a:p>
          <a:p>
            <a:r>
              <a:rPr lang="en-GB" altLang="en-US" dirty="0"/>
              <a:t>Refreshments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54225100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Session 4 – formative uses of assessment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objective of this session is to identify opportunities to use assessment formatively</a:t>
            </a:r>
          </a:p>
        </p:txBody>
      </p:sp>
    </p:spTree>
    <p:extLst>
      <p:ext uri="{BB962C8B-B14F-4D97-AF65-F5344CB8AC3E}">
        <p14:creationId xmlns:p14="http://schemas.microsoft.com/office/powerpoint/2010/main" val="27883535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Session 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Welcome and outline of the day</a:t>
            </a:r>
          </a:p>
        </p:txBody>
      </p:sp>
    </p:spTree>
    <p:extLst>
      <p:ext uri="{BB962C8B-B14F-4D97-AF65-F5344CB8AC3E}">
        <p14:creationId xmlns:p14="http://schemas.microsoft.com/office/powerpoint/2010/main" val="11037524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Activity 3 – formative use of assessment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Based on an area of the syllabus your learners need support, your task is to create an assessment that can be used formatively. It should:</a:t>
            </a:r>
          </a:p>
          <a:p>
            <a:pPr lvl="1"/>
            <a:r>
              <a:rPr lang="en-GB" sz="2400" dirty="0"/>
              <a:t>focus on assessing the skills or knowledge required for this part of the syllabus</a:t>
            </a:r>
          </a:p>
          <a:p>
            <a:pPr lvl="1"/>
            <a:r>
              <a:rPr lang="en-GB" sz="2400" dirty="0"/>
              <a:t>identify learners’ understanding level of the concepts or skills</a:t>
            </a:r>
          </a:p>
          <a:p>
            <a:pPr lvl="1"/>
            <a:r>
              <a:rPr lang="en-GB" sz="2400" dirty="0"/>
              <a:t>be accessible – the assessment will not tell you anything if the learners cannot complete it</a:t>
            </a:r>
          </a:p>
          <a:p>
            <a:pPr lvl="1"/>
            <a:r>
              <a:rPr lang="en-GB" sz="2400" dirty="0"/>
              <a:t>allow learners to apply their knowledge</a:t>
            </a:r>
          </a:p>
        </p:txBody>
      </p:sp>
    </p:spTree>
    <p:extLst>
      <p:ext uri="{BB962C8B-B14F-4D97-AF65-F5344CB8AC3E}">
        <p14:creationId xmlns:p14="http://schemas.microsoft.com/office/powerpoint/2010/main" val="292443226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Lunch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Please be back in 1 hour</a:t>
            </a:r>
          </a:p>
        </p:txBody>
      </p:sp>
    </p:spTree>
    <p:extLst>
      <p:ext uri="{BB962C8B-B14F-4D97-AF65-F5344CB8AC3E}">
        <p14:creationId xmlns:p14="http://schemas.microsoft.com/office/powerpoint/2010/main" val="181356469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Session 5 – teaching approaches</a:t>
            </a:r>
            <a:endParaRPr lang="en-GB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The objective of this session is to explore a variety of teaching approaches</a:t>
            </a:r>
          </a:p>
        </p:txBody>
      </p:sp>
    </p:spTree>
    <p:extLst>
      <p:ext uri="{BB962C8B-B14F-4D97-AF65-F5344CB8AC3E}">
        <p14:creationId xmlns:p14="http://schemas.microsoft.com/office/powerpoint/2010/main" val="224624072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Activity 4 – teaching approaches</a:t>
            </a:r>
            <a:endParaRPr lang="en-GB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Discuss the teaching approach on the slide you have been given</a:t>
            </a:r>
          </a:p>
          <a:p>
            <a:r>
              <a:rPr lang="en-GB" altLang="en-US" dirty="0"/>
              <a:t>Choose a topic from the syllabus to apply this method to and plan how you would do this in your classroom</a:t>
            </a:r>
          </a:p>
          <a:p>
            <a:r>
              <a:rPr lang="en-GB" altLang="en-US" dirty="0"/>
              <a:t>Fill in the KASH analysis form and use this to report back to the other delegates</a:t>
            </a:r>
          </a:p>
        </p:txBody>
      </p:sp>
    </p:spTree>
    <p:extLst>
      <p:ext uri="{BB962C8B-B14F-4D97-AF65-F5344CB8AC3E}">
        <p14:creationId xmlns:p14="http://schemas.microsoft.com/office/powerpoint/2010/main" val="198166616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Flipped learning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Learners are given material – usually online videos and resources – to introduce and/or research the topic before the formal classroom experience begins</a:t>
            </a:r>
          </a:p>
          <a:p>
            <a:r>
              <a:rPr lang="en-GB" altLang="en-US" dirty="0"/>
              <a:t>This can be done either at home or in the classroom</a:t>
            </a:r>
          </a:p>
          <a:p>
            <a:r>
              <a:rPr lang="en-GB" altLang="en-US" dirty="0"/>
              <a:t>Resources for learners can be developed in school and/or found online</a:t>
            </a:r>
          </a:p>
        </p:txBody>
      </p:sp>
    </p:spTree>
    <p:extLst>
      <p:ext uri="{BB962C8B-B14F-4D97-AF65-F5344CB8AC3E}">
        <p14:creationId xmlns:p14="http://schemas.microsoft.com/office/powerpoint/2010/main" val="191589457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Flipped learning – 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Use this slide to give a subject-specific example of flipped learning</a:t>
            </a:r>
          </a:p>
        </p:txBody>
      </p:sp>
    </p:spTree>
    <p:extLst>
      <p:ext uri="{BB962C8B-B14F-4D97-AF65-F5344CB8AC3E}">
        <p14:creationId xmlns:p14="http://schemas.microsoft.com/office/powerpoint/2010/main" val="6182857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Enquiry based learning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Learners carry out research (enquiries) into the topic and look at questions and problems. This can be done outside the classroom so ‘flipping’ the learning</a:t>
            </a:r>
          </a:p>
          <a:p>
            <a:r>
              <a:rPr lang="en-GB" altLang="en-US" dirty="0"/>
              <a:t>The 5 </a:t>
            </a:r>
            <a:r>
              <a:rPr lang="en-GB" altLang="en-US" dirty="0" err="1"/>
              <a:t>Ws</a:t>
            </a:r>
            <a:r>
              <a:rPr lang="en-GB" altLang="en-US" dirty="0"/>
              <a:t> and an H approach may be useful – What, Why, Who, When, Where and How</a:t>
            </a:r>
          </a:p>
          <a:p>
            <a:r>
              <a:rPr lang="en-GB" altLang="en-US" dirty="0"/>
              <a:t>Resources could include textbooks and the internet</a:t>
            </a:r>
          </a:p>
          <a:p>
            <a:r>
              <a:rPr lang="en-GB" altLang="en-US" dirty="0"/>
              <a:t>This can be done in collaboration with other learners or with staff</a:t>
            </a:r>
          </a:p>
          <a:p>
            <a:r>
              <a:rPr lang="en-GB" altLang="en-US" dirty="0"/>
              <a:t>The research tasks are open-ended enabling individual response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69626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Group work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this type of group work it is useful to assign roles. These roles can be:</a:t>
            </a:r>
          </a:p>
          <a:p>
            <a:r>
              <a:rPr lang="en-GB" dirty="0"/>
              <a:t>facilitator</a:t>
            </a:r>
          </a:p>
          <a:p>
            <a:r>
              <a:rPr lang="en-GB" dirty="0"/>
              <a:t>recorder</a:t>
            </a:r>
          </a:p>
          <a:p>
            <a:r>
              <a:rPr lang="en-GB" dirty="0"/>
              <a:t>summariser</a:t>
            </a:r>
          </a:p>
          <a:p>
            <a:r>
              <a:rPr lang="en-GB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1651507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Group work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Think, pair, share is a co-operative discussion strategy. It works by:</a:t>
            </a:r>
          </a:p>
          <a:p>
            <a:r>
              <a:rPr lang="en-GB" dirty="0"/>
              <a:t>provoking thinking with a question, prompt or observation</a:t>
            </a:r>
          </a:p>
          <a:p>
            <a:r>
              <a:rPr lang="en-GB" dirty="0"/>
              <a:t>allowing learners to pair up to compare notes</a:t>
            </a:r>
          </a:p>
          <a:p>
            <a:r>
              <a:rPr lang="en-GB" dirty="0"/>
              <a:t>pairs can share their thinking with the rest of the class</a:t>
            </a:r>
          </a:p>
        </p:txBody>
      </p:sp>
    </p:spTree>
    <p:extLst>
      <p:ext uri="{BB962C8B-B14F-4D97-AF65-F5344CB8AC3E}">
        <p14:creationId xmlns:p14="http://schemas.microsoft.com/office/powerpoint/2010/main" val="273320968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Group work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Rainbow grouping is where learners work in groups of up to 6 on a topic:</a:t>
            </a:r>
          </a:p>
          <a:p>
            <a:r>
              <a:rPr lang="en-GB" dirty="0"/>
              <a:t>they are given cards so that in each group each learner has a different colour</a:t>
            </a:r>
          </a:p>
          <a:p>
            <a:r>
              <a:rPr lang="en-GB" dirty="0"/>
              <a:t>groups then re-form by colour and learners feedback to their new group</a:t>
            </a:r>
          </a:p>
        </p:txBody>
      </p:sp>
    </p:spTree>
    <p:extLst>
      <p:ext uri="{BB962C8B-B14F-4D97-AF65-F5344CB8AC3E}">
        <p14:creationId xmlns:p14="http://schemas.microsoft.com/office/powerpoint/2010/main" val="13760853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BF5A-C6A9-4ED0-B5CB-7B9E1802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Housekeeping and general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EE3C-8729-4A24-BF40-4B382CC16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Health and safety</a:t>
            </a:r>
          </a:p>
          <a:p>
            <a:r>
              <a:rPr lang="en-GB" altLang="en-US" dirty="0"/>
              <a:t>Fire safety – alarms and exits</a:t>
            </a:r>
          </a:p>
          <a:p>
            <a:r>
              <a:rPr lang="en-GB" altLang="en-US" dirty="0"/>
              <a:t>Washrooms</a:t>
            </a:r>
          </a:p>
          <a:p>
            <a:r>
              <a:rPr lang="en-GB" altLang="en-US" dirty="0"/>
              <a:t>Refreshments</a:t>
            </a:r>
          </a:p>
          <a:p>
            <a:r>
              <a:rPr lang="en-GB" altLang="en-US" dirty="0"/>
              <a:t>Mobile telephones</a:t>
            </a:r>
          </a:p>
          <a:p>
            <a:r>
              <a:rPr lang="en-GB" altLang="en-US" dirty="0"/>
              <a:t>Pack contents</a:t>
            </a:r>
          </a:p>
          <a:p>
            <a:endParaRPr lang="en-US" altLang="en-US" dirty="0"/>
          </a:p>
        </p:txBody>
      </p:sp>
      <p:pic>
        <p:nvPicPr>
          <p:cNvPr id="4" name="Picture 3" descr="5126943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0000" b="3128"/>
          <a:stretch/>
        </p:blipFill>
        <p:spPr>
          <a:xfrm>
            <a:off x="5582119" y="1655067"/>
            <a:ext cx="2722323" cy="226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4572124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2686" r="20926" b="16077"/>
          <a:stretch/>
        </p:blipFill>
        <p:spPr>
          <a:xfrm>
            <a:off x="2546911" y="4430270"/>
            <a:ext cx="2748129" cy="190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11808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Break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Please be back in 20 minutes</a:t>
            </a:r>
          </a:p>
          <a:p>
            <a:r>
              <a:rPr lang="en-GB" altLang="en-US" dirty="0"/>
              <a:t>Refreshments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61012147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Session 6 – resources and activities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The objective of this session is to try a few learning resources and activities and then develop your own examples</a:t>
            </a:r>
          </a:p>
        </p:txBody>
      </p:sp>
    </p:spTree>
    <p:extLst>
      <p:ext uri="{BB962C8B-B14F-4D97-AF65-F5344CB8AC3E}">
        <p14:creationId xmlns:p14="http://schemas.microsoft.com/office/powerpoint/2010/main" val="413593126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Learning resources and activities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Matching puzzles</a:t>
            </a:r>
          </a:p>
          <a:p>
            <a:r>
              <a:rPr lang="en-GB" altLang="en-US"/>
              <a:t>Follow me cards</a:t>
            </a:r>
          </a:p>
          <a:p>
            <a:r>
              <a:rPr lang="en-GB" altLang="en-US"/>
              <a:t>Cloze</a:t>
            </a:r>
          </a:p>
          <a:p>
            <a:r>
              <a:rPr lang="en-GB" altLang="en-US"/>
              <a:t>True/false cards</a:t>
            </a:r>
          </a:p>
          <a:p>
            <a:r>
              <a:rPr lang="en-GB" altLang="en-US"/>
              <a:t>Taboo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231828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Activity 5 – trying out activities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Have a go at the activities on your table</a:t>
            </a:r>
          </a:p>
          <a:p>
            <a:r>
              <a:rPr lang="en-GB" altLang="en-US" dirty="0"/>
              <a:t>Discuss how one or more of these could be used in a formative assessment for a topic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24217634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Other teaching ideas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learners create a PowerPoint, Prezi or whiteboard flipchart on a topic</a:t>
            </a:r>
          </a:p>
          <a:p>
            <a:r>
              <a:rPr lang="en-GB" altLang="en-US" dirty="0"/>
              <a:t>learners create a storyboard for a topic</a:t>
            </a:r>
          </a:p>
          <a:p>
            <a:r>
              <a:rPr lang="en-GB" altLang="en-US" dirty="0"/>
              <a:t>learners produce a summary of a topic</a:t>
            </a:r>
          </a:p>
          <a:p>
            <a:r>
              <a:rPr lang="en-GB" altLang="en-US" dirty="0"/>
              <a:t>learners mark and comment on a piece of work generated by the teacher which contains common errors and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67653163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BF5A-C6A9-4ED0-B5CB-7B9E1802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School Support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EE3C-8729-4A24-BF40-4B382CC1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127124"/>
            <a:ext cx="8829136" cy="5283404"/>
          </a:xfrm>
        </p:spPr>
        <p:txBody>
          <a:bodyPr/>
          <a:lstStyle/>
          <a:p>
            <a:r>
              <a:rPr lang="en-GB" altLang="en-US" dirty="0"/>
              <a:t>All the resources you need to teach Cambridge programmes in one place, including:</a:t>
            </a:r>
          </a:p>
          <a:p>
            <a:pPr lvl="1"/>
            <a:r>
              <a:rPr lang="en-GB" altLang="en-US" dirty="0"/>
              <a:t>Example candidate responses</a:t>
            </a:r>
          </a:p>
          <a:p>
            <a:pPr lvl="1"/>
            <a:r>
              <a:rPr lang="en-GB" altLang="en-US" dirty="0"/>
              <a:t>Learner guides </a:t>
            </a:r>
          </a:p>
          <a:p>
            <a:pPr lvl="1"/>
            <a:r>
              <a:rPr lang="en-GB" altLang="en-US" dirty="0"/>
              <a:t>Past papers </a:t>
            </a:r>
          </a:p>
          <a:p>
            <a:pPr lvl="1"/>
            <a:r>
              <a:rPr lang="en-GB" altLang="en-US" dirty="0"/>
              <a:t>Schemes of work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Keep up to date with your subject and the global Cambridge community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Find out more: </a:t>
            </a:r>
          </a:p>
          <a:p>
            <a:pPr marL="500063" lvl="4" indent="0">
              <a:buNone/>
            </a:pPr>
            <a:r>
              <a:rPr lang="en-GB" altLang="en-US" dirty="0">
                <a:hlinkClick r:id="rId3"/>
              </a:rPr>
              <a:t>www.cambridgeinternational.org/school-support-hub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16920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B20DFD6-F0B9-4D38-B233-D50BDCDC4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400" y="1802598"/>
            <a:ext cx="6973200" cy="1346400"/>
          </a:xfrm>
        </p:spPr>
        <p:txBody>
          <a:bodyPr/>
          <a:lstStyle/>
          <a:p>
            <a:r>
              <a:rPr lang="en-US" dirty="0">
                <a:solidFill>
                  <a:srgbClr val="8C1D82"/>
                </a:solidFill>
              </a:rPr>
              <a:t>End of </a:t>
            </a:r>
            <a:r>
              <a:rPr lang="en-US">
                <a:solidFill>
                  <a:srgbClr val="8C1D82"/>
                </a:solidFill>
              </a:rPr>
              <a:t>day 1</a:t>
            </a:r>
            <a:endParaRPr lang="en-GB" dirty="0">
              <a:solidFill>
                <a:srgbClr val="8C1D82"/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A496A76-2902-4F43-939B-66904F015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850" y="3148323"/>
            <a:ext cx="6972300" cy="1017094"/>
          </a:xfrm>
        </p:spPr>
        <p:txBody>
          <a:bodyPr/>
          <a:lstStyle/>
          <a:p>
            <a:r>
              <a:rPr lang="en-GB" dirty="0">
                <a:solidFill>
                  <a:srgbClr val="8C1D82"/>
                </a:solidFill>
              </a:rPr>
              <a:t>Thank you for taking part in today’s training.</a:t>
            </a:r>
          </a:p>
          <a:p>
            <a:r>
              <a:rPr lang="en-GB" dirty="0">
                <a:solidFill>
                  <a:srgbClr val="8C1D82"/>
                </a:solidFill>
              </a:rPr>
              <a:t>Please stay behind now if you have any further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394539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Education\ProfessionalDevelopment\Assets\1.Image_bank\Images\iStock_000068058073_Dou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" y="1308393"/>
            <a:ext cx="9045005" cy="4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1449" y="106363"/>
            <a:ext cx="8869033" cy="779462"/>
          </a:xfrm>
        </p:spPr>
        <p:txBody>
          <a:bodyPr/>
          <a:lstStyle/>
          <a:p>
            <a:r>
              <a:rPr lang="en-GB" altLang="en-US" dirty="0"/>
              <a:t>Welcome and introductions </a:t>
            </a:r>
          </a:p>
        </p:txBody>
      </p:sp>
    </p:spTree>
    <p:extLst>
      <p:ext uri="{BB962C8B-B14F-4D97-AF65-F5344CB8AC3E}">
        <p14:creationId xmlns:p14="http://schemas.microsoft.com/office/powerpoint/2010/main" val="33719517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EE4C5727-22CE-4247-AB29-8D1F2E97ABAF}"/>
              </a:ext>
            </a:extLst>
          </p:cNvPr>
          <p:cNvSpPr txBox="1">
            <a:spLocks/>
          </p:cNvSpPr>
          <p:nvPr/>
        </p:nvSpPr>
        <p:spPr>
          <a:xfrm>
            <a:off x="171450" y="225631"/>
            <a:ext cx="6776814" cy="6601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altLang="en-US" kern="0" dirty="0"/>
              <a:t>What is the Cambridge Pathway?</a:t>
            </a:r>
            <a:endParaRPr lang="en-GB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857333"/>
            <a:ext cx="8360229" cy="34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577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Introductory course aims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The aims of this course are to explore and understand:</a:t>
            </a:r>
          </a:p>
          <a:p>
            <a:r>
              <a:rPr lang="en-GB" altLang="en-US" dirty="0"/>
              <a:t>the syllabus requirements</a:t>
            </a:r>
          </a:p>
          <a:p>
            <a:r>
              <a:rPr lang="en-GB" altLang="en-US" dirty="0"/>
              <a:t>teaching strategies</a:t>
            </a:r>
          </a:p>
          <a:p>
            <a:r>
              <a:rPr lang="en-GB" altLang="en-US" dirty="0"/>
              <a:t>the assessment process</a:t>
            </a:r>
          </a:p>
          <a:p>
            <a:r>
              <a:rPr lang="en-GB" altLang="en-US" dirty="0"/>
              <a:t>the use of assessment documents to inform teaching</a:t>
            </a:r>
          </a:p>
        </p:txBody>
      </p:sp>
    </p:spTree>
    <p:extLst>
      <p:ext uri="{BB962C8B-B14F-4D97-AF65-F5344CB8AC3E}">
        <p14:creationId xmlns:p14="http://schemas.microsoft.com/office/powerpoint/2010/main" val="164092226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for the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Today we will consider the following:</a:t>
            </a:r>
          </a:p>
          <a:p>
            <a:r>
              <a:rPr lang="en-GB" dirty="0"/>
              <a:t>the syllabus</a:t>
            </a:r>
          </a:p>
          <a:p>
            <a:r>
              <a:rPr lang="en-GB" dirty="0"/>
              <a:t>knowledge required by learners to access the syllabus</a:t>
            </a:r>
          </a:p>
          <a:p>
            <a:r>
              <a:rPr lang="en-GB" dirty="0"/>
              <a:t>formative assessment strategies</a:t>
            </a:r>
          </a:p>
          <a:p>
            <a:r>
              <a:rPr lang="en-GB" dirty="0"/>
              <a:t>teaching approaches</a:t>
            </a:r>
          </a:p>
          <a:p>
            <a:r>
              <a:rPr lang="en-GB" dirty="0"/>
              <a:t>appropriate challenge for learners</a:t>
            </a:r>
          </a:p>
        </p:txBody>
      </p:sp>
    </p:spTree>
    <p:extLst>
      <p:ext uri="{BB962C8B-B14F-4D97-AF65-F5344CB8AC3E}">
        <p14:creationId xmlns:p14="http://schemas.microsoft.com/office/powerpoint/2010/main" val="13889645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Session 2 – the syllabus</a:t>
            </a:r>
            <a:endParaRPr lang="en-US" altLang="en-US"/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The objective of this session is to ensure that you understand the objectives, content and structure of the syllabus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72522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Activity 1 –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have 20 minutes for the quiz. Please follow these instructions:</a:t>
            </a:r>
          </a:p>
          <a:p>
            <a:r>
              <a:rPr lang="en-GB" dirty="0"/>
              <a:t>answer all questions</a:t>
            </a:r>
          </a:p>
          <a:p>
            <a:r>
              <a:rPr lang="en-GB" dirty="0"/>
              <a:t>work in pairs</a:t>
            </a:r>
          </a:p>
          <a:p>
            <a:r>
              <a:rPr lang="en-GB" dirty="0"/>
              <a:t>use the syllabus document to help you</a:t>
            </a:r>
          </a:p>
          <a:p>
            <a:r>
              <a:rPr lang="en-GB" dirty="0"/>
              <a:t>ask if there are any words in the quiz or syllabus which you do not understand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3901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  <p:tag name="ISPRING_RESOURCE_PATHS_HASH_PRESENTER" val="4737cc76409e8c28291acb9eba301e10c096d93"/>
</p:tagLst>
</file>

<file path=ppt/theme/theme1.xml><?xml version="1.0" encoding="utf-8"?>
<a:theme xmlns:a="http://schemas.openxmlformats.org/drawingml/2006/main" name="Professional Development">
  <a:themeElements>
    <a:clrScheme name="Generic 5-19-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0065BD"/>
      </a:hlink>
      <a:folHlink>
        <a:srgbClr val="003C64"/>
      </a:folHlink>
    </a:clrScheme>
    <a:fontScheme name="Generic 5-19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D4C0AAF-6702-A044-A8E5-E1D542B475A4}" vid="{17CB0F33-8681-F847-9B14-E2C020B18CFC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CAIE template v1.17</Template>
  <TotalTime>770</TotalTime>
  <Words>1087</Words>
  <Application>Microsoft Office PowerPoint</Application>
  <PresentationFormat>On-screen Show (4:3)</PresentationFormat>
  <Paragraphs>152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Times</vt:lpstr>
      <vt:lpstr>Times New Roman</vt:lpstr>
      <vt:lpstr>Webdings</vt:lpstr>
      <vt:lpstr>Professional Development</vt:lpstr>
      <vt:lpstr>Opening and closing slides</vt:lpstr>
      <vt:lpstr>Section dividers</vt:lpstr>
      <vt:lpstr>  Introductory training [Qualification name, syllabus title and code (in brackets)] Day 1 [If you are writing IGCSE courses, please add both codes for A*-E and 9-1 e.g. IGCSE™ Computer Science (0478/0984). Do not include O-levels] </vt:lpstr>
      <vt:lpstr>Session 1</vt:lpstr>
      <vt:lpstr>Housekeeping and general points</vt:lpstr>
      <vt:lpstr>Welcome and introductions </vt:lpstr>
      <vt:lpstr>PowerPoint Presentation</vt:lpstr>
      <vt:lpstr>Introductory course aims</vt:lpstr>
      <vt:lpstr>Outline for the day</vt:lpstr>
      <vt:lpstr>Session 2 – the syllabus</vt:lpstr>
      <vt:lpstr>Activity 1 – quiz</vt:lpstr>
      <vt:lpstr>Activity 1 – answers</vt:lpstr>
      <vt:lpstr>The syllabus</vt:lpstr>
      <vt:lpstr>The syllabus</vt:lpstr>
      <vt:lpstr>The syllabus</vt:lpstr>
      <vt:lpstr>The syllabus</vt:lpstr>
      <vt:lpstr>Session 3 – assessing knowledge</vt:lpstr>
      <vt:lpstr>Activity 2 – knowledge and skills</vt:lpstr>
      <vt:lpstr>Current ability and knowledge level</vt:lpstr>
      <vt:lpstr>Break</vt:lpstr>
      <vt:lpstr>Session 4 – formative uses of assessment</vt:lpstr>
      <vt:lpstr>Activity 3 – formative use of assessment</vt:lpstr>
      <vt:lpstr>Lunch</vt:lpstr>
      <vt:lpstr>Session 5 – teaching approaches</vt:lpstr>
      <vt:lpstr>Activity 4 – teaching approaches</vt:lpstr>
      <vt:lpstr>Flipped learning</vt:lpstr>
      <vt:lpstr>Flipped learning – example</vt:lpstr>
      <vt:lpstr>Enquiry based learning</vt:lpstr>
      <vt:lpstr>Group work 1</vt:lpstr>
      <vt:lpstr>Group work 2</vt:lpstr>
      <vt:lpstr>Group work 3</vt:lpstr>
      <vt:lpstr>Break</vt:lpstr>
      <vt:lpstr>Session 6 – resources and activities</vt:lpstr>
      <vt:lpstr>Learning resources and activities</vt:lpstr>
      <vt:lpstr>Activity 5 – trying out activities</vt:lpstr>
      <vt:lpstr>Other teaching ideas</vt:lpstr>
      <vt:lpstr>School Support Hub</vt:lpstr>
      <vt:lpstr>End of day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Melise Camargo</cp:lastModifiedBy>
  <cp:revision>151</cp:revision>
  <cp:lastPrinted>2017-07-18T14:42:11Z</cp:lastPrinted>
  <dcterms:created xsi:type="dcterms:W3CDTF">2017-04-21T15:17:23Z</dcterms:created>
  <dcterms:modified xsi:type="dcterms:W3CDTF">2020-06-05T07:26:00Z</dcterms:modified>
</cp:coreProperties>
</file>